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099" autoAdjust="0"/>
  </p:normalViewPr>
  <p:slideViewPr>
    <p:cSldViewPr snapToGrid="0" snapToObjects="1">
      <p:cViewPr varScale="1">
        <p:scale>
          <a:sx n="72" d="100"/>
          <a:sy n="72" d="100"/>
        </p:scale>
        <p:origin x="-220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819E8A-1A89-124F-B2F0-17685F6E50E1}" type="datetimeFigureOut">
              <a:rPr lang="en-US" smtClean="0"/>
              <a:t>8/7/14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8C05C-9B5A-874F-8536-1CEB1ECD3335}" type="slidenum">
              <a:rPr lang="en-US" smtClean="0"/>
              <a:t>‹#›</a:t>
            </a:fld>
            <a:endParaRPr lang="en-US"/>
          </a:p>
        </p:txBody>
      </p:sp>
    </p:spTree>
    <p:extLst>
      <p:ext uri="{BB962C8B-B14F-4D97-AF65-F5344CB8AC3E}">
        <p14:creationId xmlns:p14="http://schemas.microsoft.com/office/powerpoint/2010/main" val="12096978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 here is to remind them of the categories (we’ll come back to that in a bit) AND to get them to write high level statements.</a:t>
            </a:r>
            <a:r>
              <a:rPr lang="en-US" baseline="0" dirty="0" smtClean="0"/>
              <a:t>  I should have a sheet of samples that I can hand them here too.</a:t>
            </a:r>
          </a:p>
          <a:p>
            <a:endParaRPr lang="en-US" baseline="0" dirty="0" smtClean="0"/>
          </a:p>
          <a:p>
            <a:r>
              <a:rPr lang="en-US" baseline="0" dirty="0" smtClean="0"/>
              <a:t>Even though there’s not a slide for this (doesn’t need to be </a:t>
            </a:r>
            <a:r>
              <a:rPr lang="en-US" baseline="0" dirty="0" err="1" smtClean="0"/>
              <a:t>imo</a:t>
            </a:r>
            <a:r>
              <a:rPr lang="en-US" baseline="0" dirty="0" smtClean="0"/>
              <a:t>), they should also review the vision statement before this.  I can have that printed out as a 1-page handout (even though it’s on the Google site) and they can have that in hand as we go through the next set of slides.</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2</a:t>
            </a:fld>
            <a:endParaRPr lang="en-US"/>
          </a:p>
        </p:txBody>
      </p:sp>
    </p:spTree>
    <p:extLst>
      <p:ext uri="{BB962C8B-B14F-4D97-AF65-F5344CB8AC3E}">
        <p14:creationId xmlns:p14="http://schemas.microsoft.com/office/powerpoint/2010/main" val="1880311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tells them what sorts of “things” I think should be</a:t>
            </a:r>
            <a:r>
              <a:rPr lang="en-US" baseline="0" dirty="0" smtClean="0"/>
              <a:t> covered by the student skills goals.  The point here (and in the next 2 slides about the other 2 categories) is to get them to grapple with the overlap issue.  </a:t>
            </a:r>
          </a:p>
          <a:p>
            <a:endParaRPr lang="en-US" baseline="0" dirty="0" smtClean="0"/>
          </a:p>
          <a:p>
            <a:r>
              <a:rPr lang="en-US" baseline="0" dirty="0" smtClean="0"/>
              <a:t>The points here draw from their </a:t>
            </a:r>
            <a:r>
              <a:rPr lang="en-US" b="1" baseline="0" dirty="0" smtClean="0"/>
              <a:t>vision</a:t>
            </a:r>
            <a:r>
              <a:rPr lang="en-US" baseline="0" dirty="0" smtClean="0"/>
              <a:t> and from the “matrix” of findings and recommendations </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3</a:t>
            </a:fld>
            <a:endParaRPr lang="en-US"/>
          </a:p>
        </p:txBody>
      </p:sp>
    </p:spTree>
    <p:extLst>
      <p:ext uri="{BB962C8B-B14F-4D97-AF65-F5344CB8AC3E}">
        <p14:creationId xmlns:p14="http://schemas.microsoft.com/office/powerpoint/2010/main" val="3733784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Yeah, there’s a lot that this group needs to cover in its goals…even</a:t>
            </a:r>
            <a:r>
              <a:rPr lang="en-US" baseline="0" dirty="0" smtClean="0"/>
              <a:t> though this is the group of goals that connects to everything else.</a:t>
            </a:r>
            <a:endParaRPr lang="en-US" dirty="0" smtClean="0"/>
          </a:p>
          <a:p>
            <a:endParaRPr lang="en-US" dirty="0" smtClean="0"/>
          </a:p>
          <a:p>
            <a:r>
              <a:rPr lang="en-US" dirty="0" smtClean="0"/>
              <a:t>AFTER THIS SLIDE, STOP and let them go back into groups to</a:t>
            </a:r>
            <a:r>
              <a:rPr lang="en-US" baseline="0" dirty="0" smtClean="0"/>
              <a:t> work on their goals.  (this is the first half of Tuesday)</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5</a:t>
            </a:fld>
            <a:endParaRPr lang="en-US"/>
          </a:p>
        </p:txBody>
      </p:sp>
    </p:spTree>
    <p:extLst>
      <p:ext uri="{BB962C8B-B14F-4D97-AF65-F5344CB8AC3E}">
        <p14:creationId xmlns:p14="http://schemas.microsoft.com/office/powerpoint/2010/main" val="2731220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Pick up here late morning/lunch on Tuesday,</a:t>
            </a:r>
            <a:r>
              <a:rPr lang="en-US" baseline="0" dirty="0" smtClean="0"/>
              <a:t> after they’ve debriefed on the final goals and everyone knows what the goals are.</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7</a:t>
            </a:fld>
            <a:endParaRPr lang="en-US"/>
          </a:p>
        </p:txBody>
      </p:sp>
    </p:spTree>
    <p:extLst>
      <p:ext uri="{BB962C8B-B14F-4D97-AF65-F5344CB8AC3E}">
        <p14:creationId xmlns:p14="http://schemas.microsoft.com/office/powerpoint/2010/main" val="1239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 to point out in this analogy…</a:t>
            </a:r>
          </a:p>
          <a:p>
            <a:endParaRPr lang="en-US" dirty="0" smtClean="0"/>
          </a:p>
          <a:p>
            <a:pPr marL="228600" indent="-228600">
              <a:buAutoNum type="arabicParenR"/>
            </a:pPr>
            <a:r>
              <a:rPr lang="en-US" baseline="0" dirty="0" smtClean="0"/>
              <a:t>The actions are organized in a logical, temporal, order.</a:t>
            </a:r>
          </a:p>
          <a:p>
            <a:pPr marL="228600" indent="-228600">
              <a:buAutoNum type="arabicParenR"/>
            </a:pPr>
            <a:r>
              <a:rPr lang="en-US" baseline="0" dirty="0" smtClean="0"/>
              <a:t>Some actions take much longer than others</a:t>
            </a:r>
          </a:p>
          <a:p>
            <a:pPr marL="228600" indent="-228600">
              <a:buAutoNum type="arabicParenR"/>
            </a:pPr>
            <a:r>
              <a:rPr lang="en-US" baseline="0" dirty="0" smtClean="0"/>
              <a:t>Action plans for a single goal may transpire over a number of years</a:t>
            </a:r>
          </a:p>
          <a:p>
            <a:pPr marL="228600" indent="-228600">
              <a:buAutoNum type="arabicParenR"/>
            </a:pPr>
            <a:r>
              <a:rPr lang="en-US" baseline="0" dirty="0" smtClean="0"/>
              <a:t>Some actions are terminal (i.e., you complete them and you don’t do them again), whereas others are ongoing.</a:t>
            </a:r>
          </a:p>
          <a:p>
            <a:pPr marL="228600" indent="-228600">
              <a:buAutoNum type="arabicParenR"/>
            </a:pPr>
            <a:endParaRPr lang="en-US" baseline="0" dirty="0" smtClean="0"/>
          </a:p>
          <a:p>
            <a:pPr marL="0" indent="0">
              <a:buNone/>
            </a:pPr>
            <a:r>
              <a:rPr lang="en-US" baseline="0" dirty="0" smtClean="0"/>
              <a:t>Point out for comic emphasis what happens if you do some of these things out of order or skip steps altogether. ;-) (e.g., going car shopping w/o doing any research or needs analysis…)</a:t>
            </a:r>
          </a:p>
          <a:p>
            <a:pPr marL="0" indent="0">
              <a:buNone/>
            </a:pPr>
            <a:endParaRPr lang="en-US" baseline="0" dirty="0" smtClean="0"/>
          </a:p>
          <a:p>
            <a:pPr marL="0" indent="0">
              <a:buNone/>
            </a:pPr>
            <a:r>
              <a:rPr lang="en-US" baseline="0" dirty="0" smtClean="0"/>
              <a:t>All of these points will also be reflected in the action plans they develop</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8</a:t>
            </a:fld>
            <a:endParaRPr lang="en-US"/>
          </a:p>
        </p:txBody>
      </p:sp>
    </p:spTree>
    <p:extLst>
      <p:ext uri="{BB962C8B-B14F-4D97-AF65-F5344CB8AC3E}">
        <p14:creationId xmlns:p14="http://schemas.microsoft.com/office/powerpoint/2010/main" val="410654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have this set up in Google Docs (somehow)</a:t>
            </a:r>
            <a:r>
              <a:rPr lang="en-US" baseline="0" dirty="0" smtClean="0"/>
              <a:t> and they should complete ONE PER GOAL.</a:t>
            </a:r>
          </a:p>
          <a:p>
            <a:endParaRPr lang="en-US" baseline="0" dirty="0" smtClean="0"/>
          </a:p>
          <a:p>
            <a:r>
              <a:rPr lang="en-US" baseline="0" dirty="0" smtClean="0"/>
              <a:t>Get some discussion going about whether or not they need to deal with the Cost column (some districts do, some don’t…and generally this is just guidance for the DTC who will eventually come up with a real budget)</a:t>
            </a:r>
          </a:p>
          <a:p>
            <a:endParaRPr lang="en-US" baseline="0" dirty="0" smtClean="0"/>
          </a:p>
          <a:p>
            <a:r>
              <a:rPr lang="en-US" baseline="0" dirty="0" smtClean="0"/>
              <a:t>Also talk about “Lead Person” and get them to understand that this is the person (or in some cases, role) who’s PRACTICALLY responsible for making this action happen.  IT CANNOT ALWAYS BE “Steve Moskowitz” and also can’t always be “Teachers”.  They need to really think about this, because if they blow off this part, the plan really becomes meaningless.   The DTC or Supt may always be “ultimately responsible” for something…but that’s very different than always being practically responsible.  We’re looking for a meaningful designation of responsibility here…not a technicality.</a:t>
            </a:r>
          </a:p>
          <a:p>
            <a:endParaRPr lang="en-US" baseline="0" dirty="0" smtClean="0"/>
          </a:p>
          <a:p>
            <a:r>
              <a:rPr lang="en-US" baseline="0" dirty="0" smtClean="0"/>
              <a:t>AT THIS POINT, STOP and let them go into groups to do action planning.  That will take the rest of Tuesday and into Wednesday morning (at least half the morning if not longer)</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9</a:t>
            </a:fld>
            <a:endParaRPr lang="en-US"/>
          </a:p>
        </p:txBody>
      </p:sp>
    </p:spTree>
    <p:extLst>
      <p:ext uri="{BB962C8B-B14F-4D97-AF65-F5344CB8AC3E}">
        <p14:creationId xmlns:p14="http://schemas.microsoft.com/office/powerpoint/2010/main" val="2861017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PICK UP here</a:t>
            </a:r>
            <a:r>
              <a:rPr lang="en-US" baseline="0" dirty="0" smtClean="0"/>
              <a:t> after the action planning is done (Wednesday late morning or lunch)</a:t>
            </a:r>
            <a:endParaRPr lang="en-US" dirty="0" smtClean="0"/>
          </a:p>
          <a:p>
            <a:endParaRPr lang="en-US" dirty="0" smtClean="0"/>
          </a:p>
          <a:p>
            <a:r>
              <a:rPr lang="en-US" dirty="0" smtClean="0"/>
              <a:t>Staffing</a:t>
            </a:r>
            <a:r>
              <a:rPr lang="en-US" baseline="0" dirty="0" smtClean="0"/>
              <a:t> = This needs to describe the current staffing, but most importantly what staffing is anticipated by the plan…i.e., if they’re planning to hire more people, then they need to say what those roles will be, who will oversee them, etc.</a:t>
            </a:r>
          </a:p>
          <a:p>
            <a:endParaRPr lang="en-US" baseline="0" dirty="0" smtClean="0"/>
          </a:p>
          <a:p>
            <a:r>
              <a:rPr lang="en-US" baseline="0" dirty="0" smtClean="0"/>
              <a:t>Infrastructure = Same idea as the staffing section, but this is also a very good place (necessary) to put info about how the current network is constructed/configured.  IF they are doing an infrastructure audit (as I seem to hear they will be/are doing), then that info would go here in summary form. (attaching the full audit as an appendix)</a:t>
            </a:r>
          </a:p>
          <a:p>
            <a:endParaRPr lang="en-US" baseline="0" dirty="0" smtClean="0"/>
          </a:p>
          <a:p>
            <a:r>
              <a:rPr lang="en-US" baseline="0" dirty="0" smtClean="0"/>
              <a:t>Budget = They should have a budget for AT LEAST this coming/current year, and then as much detail as they can for out-years.</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11</a:t>
            </a:fld>
            <a:endParaRPr lang="en-US"/>
          </a:p>
        </p:txBody>
      </p:sp>
    </p:spTree>
    <p:extLst>
      <p:ext uri="{BB962C8B-B14F-4D97-AF65-F5344CB8AC3E}">
        <p14:creationId xmlns:p14="http://schemas.microsoft.com/office/powerpoint/2010/main" val="1296915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should inspire discussion about dates and such.  </a:t>
            </a:r>
          </a:p>
          <a:p>
            <a:endParaRPr lang="en-US" baseline="0" dirty="0" smtClean="0"/>
          </a:p>
          <a:p>
            <a:r>
              <a:rPr lang="en-US" baseline="0" dirty="0" smtClean="0"/>
              <a:t>Have that discussion, and then we’re done.</a:t>
            </a:r>
            <a:endParaRPr lang="en-US" dirty="0"/>
          </a:p>
        </p:txBody>
      </p:sp>
      <p:sp>
        <p:nvSpPr>
          <p:cNvPr id="4" name="Slide Number Placeholder 3"/>
          <p:cNvSpPr>
            <a:spLocks noGrp="1"/>
          </p:cNvSpPr>
          <p:nvPr>
            <p:ph type="sldNum" sz="quarter" idx="10"/>
          </p:nvPr>
        </p:nvSpPr>
        <p:spPr/>
        <p:txBody>
          <a:bodyPr/>
          <a:lstStyle/>
          <a:p>
            <a:fld id="{2458C05C-9B5A-874F-8536-1CEB1ECD3335}" type="slidenum">
              <a:rPr lang="en-US" smtClean="0"/>
              <a:t>12</a:t>
            </a:fld>
            <a:endParaRPr lang="en-US"/>
          </a:p>
        </p:txBody>
      </p:sp>
    </p:spTree>
    <p:extLst>
      <p:ext uri="{BB962C8B-B14F-4D97-AF65-F5344CB8AC3E}">
        <p14:creationId xmlns:p14="http://schemas.microsoft.com/office/powerpoint/2010/main" val="215041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685800"/>
            <a:ext cx="7721600" cy="1143000"/>
          </a:xfrm>
        </p:spPr>
        <p:txBody>
          <a:bodyPr/>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112" charset="2"/>
              <a:buNone/>
              <a:defRPr>
                <a:latin typeface="Arial Black" pitchFamily="-112" charset="0"/>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fld id="{9F5C8D63-8CFF-654D-ACC4-216BA8282792}" type="datetimeFigureOut">
              <a:rPr lang="en-US" smtClean="0"/>
              <a:t>8/7/14</a:t>
            </a:fld>
            <a:endParaRPr lang="en-US"/>
          </a:p>
        </p:txBody>
      </p:sp>
      <p:sp>
        <p:nvSpPr>
          <p:cNvPr id="41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41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B695F537-7DD5-6942-B1F5-C957D075E3CD}" type="slidenum">
              <a:rPr lang="en-US" smtClean="0"/>
              <a:t>‹#›</a:t>
            </a:fld>
            <a:endParaRPr lang="en-US"/>
          </a:p>
        </p:txBody>
      </p:sp>
      <p:pic>
        <p:nvPicPr>
          <p:cNvPr id="4103"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F5C8D63-8CFF-654D-ACC4-216BA8282792}" type="datetimeFigureOut">
              <a:rPr lang="en-US" smtClean="0"/>
              <a:t>8/7/14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695F537-7DD5-6942-B1F5-C957D075E3CD}" type="slidenum">
              <a:rPr lang="en-US" smtClean="0"/>
              <a:t>‹#›</a:t>
            </a:fld>
            <a:endParaRPr lang="en-US"/>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3075"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mn-lt"/>
              </a:defRPr>
            </a:lvl1pPr>
          </a:lstStyle>
          <a:p>
            <a:fld id="{9F5C8D63-8CFF-654D-ACC4-216BA8282792}" type="datetimeFigureOut">
              <a:rPr lang="en-US" smtClean="0"/>
              <a:t>8/7/14</a:t>
            </a:fld>
            <a:endParaRPr lang="en-US"/>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mn-lt"/>
              </a:defRPr>
            </a:lvl1pPr>
          </a:lstStyle>
          <a:p>
            <a:endParaRPr lang="en-US"/>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defRPr>
            </a:lvl1pPr>
          </a:lstStyle>
          <a:p>
            <a:fld id="{B695F537-7DD5-6942-B1F5-C957D075E3CD}" type="slidenum">
              <a:rPr lang="en-US" smtClean="0"/>
              <a:t>‹#›</a:t>
            </a:fld>
            <a:endParaRPr lang="en-US"/>
          </a:p>
        </p:txBody>
      </p:sp>
      <p:pic>
        <p:nvPicPr>
          <p:cNvPr id="3079" name="Picture 7" descr="paint"/>
          <p:cNvPicPr>
            <a:picLocks noChangeAspect="1" noChangeArrowheads="1"/>
          </p:cNvPicPr>
          <p:nvPr/>
        </p:nvPicPr>
        <p:blipFill>
          <a:blip r:embed="rId13">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pic>
        <p:nvPicPr>
          <p:cNvPr id="3080" name="Picture 8"/>
          <p:cNvPicPr>
            <a:picLocks noChangeAspect="1" noChangeArrowheads="1"/>
          </p:cNvPicPr>
          <p:nvPr/>
        </p:nvPicPr>
        <p:blipFill>
          <a:blip r:embed="rId14"/>
          <a:srcRect/>
          <a:stretch>
            <a:fillRect/>
          </a:stretch>
        </p:blipFill>
        <p:spPr bwMode="auto">
          <a:xfrm>
            <a:off x="7315200" y="6248400"/>
            <a:ext cx="1295400" cy="4413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dissolve/>
  </p:transition>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Black" pitchFamily="-112" charset="0"/>
        </a:defRPr>
      </a:lvl2pPr>
      <a:lvl3pPr algn="l" rtl="0" eaLnBrk="1" fontAlgn="base" hangingPunct="1">
        <a:spcBef>
          <a:spcPct val="0"/>
        </a:spcBef>
        <a:spcAft>
          <a:spcPct val="0"/>
        </a:spcAft>
        <a:defRPr kumimoji="1" sz="3600">
          <a:solidFill>
            <a:schemeClr val="tx2"/>
          </a:solidFill>
          <a:latin typeface="Arial Black" pitchFamily="-112" charset="0"/>
        </a:defRPr>
      </a:lvl3pPr>
      <a:lvl4pPr algn="l" rtl="0" eaLnBrk="1" fontAlgn="base" hangingPunct="1">
        <a:spcBef>
          <a:spcPct val="0"/>
        </a:spcBef>
        <a:spcAft>
          <a:spcPct val="0"/>
        </a:spcAft>
        <a:defRPr kumimoji="1" sz="3600">
          <a:solidFill>
            <a:schemeClr val="tx2"/>
          </a:solidFill>
          <a:latin typeface="Arial Black" pitchFamily="-112" charset="0"/>
        </a:defRPr>
      </a:lvl4pPr>
      <a:lvl5pPr algn="l" rtl="0" eaLnBrk="1" fontAlgn="base" hangingPunct="1">
        <a:spcBef>
          <a:spcPct val="0"/>
        </a:spcBef>
        <a:spcAft>
          <a:spcPct val="0"/>
        </a:spcAft>
        <a:defRPr kumimoji="1" sz="3600">
          <a:solidFill>
            <a:schemeClr val="tx2"/>
          </a:solidFill>
          <a:latin typeface="Arial Black" pitchFamily="-112" charset="0"/>
        </a:defRPr>
      </a:lvl5pPr>
      <a:lvl6pPr marL="457200" algn="l" rtl="0" eaLnBrk="1" fontAlgn="base" hangingPunct="1">
        <a:spcBef>
          <a:spcPct val="0"/>
        </a:spcBef>
        <a:spcAft>
          <a:spcPct val="0"/>
        </a:spcAft>
        <a:defRPr kumimoji="1" sz="3600">
          <a:solidFill>
            <a:schemeClr val="tx2"/>
          </a:solidFill>
          <a:latin typeface="Arial Black" pitchFamily="-112" charset="0"/>
        </a:defRPr>
      </a:lvl6pPr>
      <a:lvl7pPr marL="914400" algn="l" rtl="0" eaLnBrk="1" fontAlgn="base" hangingPunct="1">
        <a:spcBef>
          <a:spcPct val="0"/>
        </a:spcBef>
        <a:spcAft>
          <a:spcPct val="0"/>
        </a:spcAft>
        <a:defRPr kumimoji="1" sz="3600">
          <a:solidFill>
            <a:schemeClr val="tx2"/>
          </a:solidFill>
          <a:latin typeface="Arial Black" pitchFamily="-112" charset="0"/>
        </a:defRPr>
      </a:lvl7pPr>
      <a:lvl8pPr marL="1371600" algn="l" rtl="0" eaLnBrk="1" fontAlgn="base" hangingPunct="1">
        <a:spcBef>
          <a:spcPct val="0"/>
        </a:spcBef>
        <a:spcAft>
          <a:spcPct val="0"/>
        </a:spcAft>
        <a:defRPr kumimoji="1" sz="3600">
          <a:solidFill>
            <a:schemeClr val="tx2"/>
          </a:solidFill>
          <a:latin typeface="Arial Black" pitchFamily="-112" charset="0"/>
        </a:defRPr>
      </a:lvl8pPr>
      <a:lvl9pPr marL="1828800" algn="l" rtl="0" eaLnBrk="1" fontAlgn="base" hangingPunct="1">
        <a:spcBef>
          <a:spcPct val="0"/>
        </a:spcBef>
        <a:spcAft>
          <a:spcPct val="0"/>
        </a:spcAft>
        <a:defRPr kumimoji="1" sz="3600">
          <a:solidFill>
            <a:schemeClr val="tx2"/>
          </a:solidFill>
          <a:latin typeface="Arial Black" pitchFamily="-112" charset="0"/>
        </a:defRPr>
      </a:lvl9pPr>
    </p:titleStyle>
    <p:bodyStyle>
      <a:lvl1pPr marL="342900" indent="-342900" algn="l" rtl="0" eaLnBrk="1" fontAlgn="base" hangingPunct="1">
        <a:spcBef>
          <a:spcPct val="20000"/>
        </a:spcBef>
        <a:spcAft>
          <a:spcPct val="0"/>
        </a:spcAft>
        <a:buClr>
          <a:schemeClr val="accent2"/>
        </a:buClr>
        <a:buFont typeface="Monotype Sorts" pitchFamily="-112" charset="2"/>
        <a:buChar char="z"/>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Font typeface="Monotype Sorts" pitchFamily="-112" charset="2"/>
        <a:buChar char="y"/>
        <a:defRPr kumimoji="1"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accent2"/>
        </a:buClr>
        <a:buFont typeface="Monotype Sorts" pitchFamily="-112" charset="2"/>
        <a:buChar char="x"/>
        <a:defRPr kumimoji="1"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876" y="685800"/>
            <a:ext cx="8336124" cy="1143000"/>
          </a:xfrm>
        </p:spPr>
        <p:txBody>
          <a:bodyPr/>
          <a:lstStyle/>
          <a:p>
            <a:pPr algn="r"/>
            <a:r>
              <a:rPr lang="en-US" dirty="0" smtClean="0"/>
              <a:t>Brewster Central School District</a:t>
            </a:r>
            <a:endParaRPr lang="en-US" dirty="0"/>
          </a:p>
        </p:txBody>
      </p:sp>
      <p:sp>
        <p:nvSpPr>
          <p:cNvPr id="3" name="Subtitle 2"/>
          <p:cNvSpPr>
            <a:spLocks noGrp="1"/>
          </p:cNvSpPr>
          <p:nvPr>
            <p:ph type="subTitle" idx="1"/>
          </p:nvPr>
        </p:nvSpPr>
        <p:spPr>
          <a:xfrm>
            <a:off x="564472" y="3886200"/>
            <a:ext cx="7969928" cy="1771650"/>
          </a:xfrm>
        </p:spPr>
        <p:txBody>
          <a:bodyPr>
            <a:normAutofit/>
          </a:bodyPr>
          <a:lstStyle/>
          <a:p>
            <a:pPr algn="r"/>
            <a:r>
              <a:rPr lang="en-US" dirty="0" smtClean="0"/>
              <a:t>Strategic Technology Planning</a:t>
            </a:r>
          </a:p>
          <a:p>
            <a:pPr algn="r"/>
            <a:r>
              <a:rPr lang="en-US" i="1" dirty="0" smtClean="0"/>
              <a:t>Goals, Actions, Other Plan Components</a:t>
            </a:r>
            <a:endParaRPr lang="en-US" i="1" dirty="0"/>
          </a:p>
        </p:txBody>
      </p:sp>
    </p:spTree>
    <p:extLst>
      <p:ext uri="{BB962C8B-B14F-4D97-AF65-F5344CB8AC3E}">
        <p14:creationId xmlns:p14="http://schemas.microsoft.com/office/powerpoint/2010/main" val="227632126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86015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a:t>
            </a:r>
          </a:p>
          <a:p>
            <a:r>
              <a:rPr lang="en-US" dirty="0" smtClean="0"/>
              <a:t>Current Status*</a:t>
            </a:r>
          </a:p>
          <a:p>
            <a:r>
              <a:rPr lang="en-US" dirty="0" smtClean="0"/>
              <a:t>Staffing (current and anticipated)</a:t>
            </a:r>
          </a:p>
          <a:p>
            <a:r>
              <a:rPr lang="en-US" dirty="0" smtClean="0"/>
              <a:t>Evaluation*</a:t>
            </a:r>
          </a:p>
          <a:p>
            <a:r>
              <a:rPr lang="en-US" dirty="0" smtClean="0"/>
              <a:t>Infrastructure (current and anticipated)</a:t>
            </a:r>
          </a:p>
          <a:p>
            <a:r>
              <a:rPr lang="en-US" dirty="0" smtClean="0"/>
              <a:t>Budget</a:t>
            </a:r>
          </a:p>
          <a:p>
            <a:pPr marL="0" indent="0">
              <a:buNone/>
            </a:pPr>
            <a:endParaRPr lang="en-US" dirty="0" smtClean="0"/>
          </a:p>
          <a:p>
            <a:pPr marL="0" indent="0">
              <a:buNone/>
            </a:pPr>
            <a:r>
              <a:rPr lang="en-US" dirty="0" smtClean="0"/>
              <a:t>* = Sun Associates will draft</a:t>
            </a:r>
            <a:endParaRPr lang="en-US" dirty="0"/>
          </a:p>
        </p:txBody>
      </p:sp>
    </p:spTree>
    <p:extLst>
      <p:ext uri="{BB962C8B-B14F-4D97-AF65-F5344CB8AC3E}">
        <p14:creationId xmlns:p14="http://schemas.microsoft.com/office/powerpoint/2010/main" val="60954862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Fully assembled draft by – (September)</a:t>
            </a:r>
          </a:p>
          <a:p>
            <a:r>
              <a:rPr lang="en-US" dirty="0" smtClean="0"/>
              <a:t>Next (short) committee meeting to review and make last minute changes</a:t>
            </a:r>
          </a:p>
          <a:p>
            <a:r>
              <a:rPr lang="en-US" dirty="0" smtClean="0"/>
              <a:t>Draft goes to Supt for final review and modification</a:t>
            </a:r>
          </a:p>
          <a:p>
            <a:r>
              <a:rPr lang="en-US" dirty="0" smtClean="0"/>
              <a:t>Goes to School Committee for Approval</a:t>
            </a:r>
            <a:endParaRPr lang="en-US" dirty="0"/>
          </a:p>
        </p:txBody>
      </p:sp>
    </p:spTree>
    <p:extLst>
      <p:ext uri="{BB962C8B-B14F-4D97-AF65-F5344CB8AC3E}">
        <p14:creationId xmlns:p14="http://schemas.microsoft.com/office/powerpoint/2010/main" val="3542259212"/>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Should Be…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Categorical</a:t>
            </a:r>
          </a:p>
          <a:p>
            <a:pPr lvl="1"/>
            <a:r>
              <a:rPr lang="en-US" dirty="0" smtClean="0"/>
              <a:t>Student Skills</a:t>
            </a:r>
          </a:p>
          <a:p>
            <a:pPr lvl="1"/>
            <a:r>
              <a:rPr lang="en-US" dirty="0" smtClean="0"/>
              <a:t>Teacher Skills and Pedagogy</a:t>
            </a:r>
          </a:p>
          <a:p>
            <a:pPr lvl="1"/>
            <a:r>
              <a:rPr lang="en-US" dirty="0" smtClean="0"/>
              <a:t>District Supports</a:t>
            </a:r>
          </a:p>
          <a:p>
            <a:r>
              <a:rPr lang="en-US" dirty="0" smtClean="0"/>
              <a:t>At the level of an </a:t>
            </a:r>
            <a:r>
              <a:rPr lang="en-US" u="sng" dirty="0" smtClean="0"/>
              <a:t>initiative</a:t>
            </a:r>
            <a:endParaRPr lang="en-US" dirty="0" smtClean="0"/>
          </a:p>
          <a:p>
            <a:pPr lvl="1"/>
            <a:r>
              <a:rPr lang="en-US" dirty="0" smtClean="0"/>
              <a:t>Integrating technology</a:t>
            </a:r>
          </a:p>
          <a:p>
            <a:pPr lvl="1"/>
            <a:r>
              <a:rPr lang="en-US" dirty="0" smtClean="0"/>
              <a:t>Developing teacher skills</a:t>
            </a:r>
          </a:p>
          <a:p>
            <a:pPr lvl="1"/>
            <a:r>
              <a:rPr lang="en-US" dirty="0" smtClean="0"/>
              <a:t>Supporting technology through developing adequate funding</a:t>
            </a:r>
          </a:p>
          <a:p>
            <a:pPr lvl="1"/>
            <a:r>
              <a:rPr lang="en-US" dirty="0" smtClean="0"/>
              <a:t>Etc.</a:t>
            </a:r>
          </a:p>
          <a:p>
            <a:r>
              <a:rPr lang="en-US" dirty="0" smtClean="0"/>
              <a:t>Goals are broad </a:t>
            </a:r>
            <a:r>
              <a:rPr lang="en-US" u="sng" dirty="0" smtClean="0"/>
              <a:t>objectives</a:t>
            </a:r>
            <a:r>
              <a:rPr lang="en-US" dirty="0" smtClean="0"/>
              <a:t>, not specific “steps”</a:t>
            </a:r>
          </a:p>
          <a:p>
            <a:endParaRPr lang="en-US" dirty="0"/>
          </a:p>
        </p:txBody>
      </p:sp>
    </p:spTree>
    <p:extLst>
      <p:ext uri="{BB962C8B-B14F-4D97-AF65-F5344CB8AC3E}">
        <p14:creationId xmlns:p14="http://schemas.microsoft.com/office/powerpoint/2010/main" val="266408875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Skills</a:t>
            </a:r>
            <a:endParaRPr lang="en-US" dirty="0"/>
          </a:p>
        </p:txBody>
      </p:sp>
      <p:sp>
        <p:nvSpPr>
          <p:cNvPr id="3" name="Content Placeholder 2"/>
          <p:cNvSpPr>
            <a:spLocks noGrp="1"/>
          </p:cNvSpPr>
          <p:nvPr>
            <p:ph idx="1"/>
          </p:nvPr>
        </p:nvSpPr>
        <p:spPr/>
        <p:txBody>
          <a:bodyPr>
            <a:normAutofit fontScale="92500"/>
          </a:bodyPr>
          <a:lstStyle/>
          <a:p>
            <a:r>
              <a:rPr lang="en-US" dirty="0" smtClean="0"/>
              <a:t>Students use technology to support curriculum-based learning</a:t>
            </a:r>
          </a:p>
          <a:p>
            <a:r>
              <a:rPr lang="en-US" dirty="0" smtClean="0"/>
              <a:t>Students use technology to support the development of the sorts of skills, dispositions, habits of mind in NETS, CCL, 21</a:t>
            </a:r>
            <a:r>
              <a:rPr lang="en-US" baseline="30000" dirty="0" smtClean="0"/>
              <a:t>st</a:t>
            </a:r>
            <a:r>
              <a:rPr lang="en-US" dirty="0" smtClean="0"/>
              <a:t> century framework, etc.</a:t>
            </a:r>
          </a:p>
          <a:p>
            <a:pPr lvl="1"/>
            <a:r>
              <a:rPr lang="en-US" dirty="0" smtClean="0"/>
              <a:t>Includes digital citizenship, media literacy, etc.</a:t>
            </a:r>
          </a:p>
          <a:p>
            <a:r>
              <a:rPr lang="en-US" dirty="0" smtClean="0"/>
              <a:t>Students have basic technology skills</a:t>
            </a:r>
            <a:endParaRPr lang="en-US" dirty="0"/>
          </a:p>
        </p:txBody>
      </p:sp>
    </p:spTree>
    <p:extLst>
      <p:ext uri="{BB962C8B-B14F-4D97-AF65-F5344CB8AC3E}">
        <p14:creationId xmlns:p14="http://schemas.microsoft.com/office/powerpoint/2010/main" val="96486432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Skills and Pedagogy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Teachers are fluent in the skills and knowledge necessary to use technology as a tool for transforming learning.</a:t>
            </a:r>
          </a:p>
          <a:p>
            <a:pPr lvl="1"/>
            <a:r>
              <a:rPr lang="en-US" dirty="0" smtClean="0"/>
              <a:t>Student-centered pedagogy</a:t>
            </a:r>
          </a:p>
          <a:p>
            <a:pPr lvl="1"/>
            <a:r>
              <a:rPr lang="en-US" dirty="0" smtClean="0"/>
              <a:t>Technology fluency</a:t>
            </a:r>
          </a:p>
          <a:p>
            <a:r>
              <a:rPr lang="en-US" dirty="0" smtClean="0"/>
              <a:t>Teachers work in ways that support their ability to develop effective technology-infused learning experiences</a:t>
            </a:r>
          </a:p>
          <a:p>
            <a:pPr lvl="1"/>
            <a:r>
              <a:rPr lang="en-US" dirty="0" smtClean="0"/>
              <a:t>Collaboration</a:t>
            </a:r>
          </a:p>
          <a:p>
            <a:pPr lvl="1"/>
            <a:endParaRPr lang="en-US" dirty="0"/>
          </a:p>
        </p:txBody>
      </p:sp>
    </p:spTree>
    <p:extLst>
      <p:ext uri="{BB962C8B-B14F-4D97-AF65-F5344CB8AC3E}">
        <p14:creationId xmlns:p14="http://schemas.microsoft.com/office/powerpoint/2010/main" val="52091680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Supports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Leadership for technology via a well-articulated technology vision and related plan</a:t>
            </a:r>
          </a:p>
          <a:p>
            <a:pPr lvl="1"/>
            <a:r>
              <a:rPr lang="en-US" dirty="0" smtClean="0"/>
              <a:t>Coordinated with district mission and other district initiatives</a:t>
            </a:r>
          </a:p>
          <a:p>
            <a:r>
              <a:rPr lang="en-US" dirty="0" smtClean="0"/>
              <a:t>District-provided (funded, supported, purchased, etc.) technology infrastructure</a:t>
            </a:r>
          </a:p>
          <a:p>
            <a:r>
              <a:rPr lang="en-US" dirty="0" smtClean="0"/>
              <a:t>Appropriate staffing – instructional and technical – to support technology integration</a:t>
            </a:r>
          </a:p>
          <a:p>
            <a:r>
              <a:rPr lang="en-US" dirty="0" smtClean="0"/>
              <a:t>Teacher and administrator professional development</a:t>
            </a:r>
          </a:p>
          <a:p>
            <a:r>
              <a:rPr lang="en-US" dirty="0" smtClean="0"/>
              <a:t>Policies to support technology integration</a:t>
            </a:r>
          </a:p>
          <a:p>
            <a:pPr lvl="1"/>
            <a:r>
              <a:rPr lang="en-US" dirty="0" smtClean="0"/>
              <a:t>Funding</a:t>
            </a:r>
          </a:p>
          <a:p>
            <a:pPr lvl="1"/>
            <a:r>
              <a:rPr lang="en-US" dirty="0" smtClean="0"/>
              <a:t>Coordination/Leadership</a:t>
            </a:r>
          </a:p>
          <a:p>
            <a:pPr lvl="1"/>
            <a:r>
              <a:rPr lang="en-US" dirty="0" smtClean="0"/>
              <a:t>Technology use by students and teachers (e.g., AUP, firewall, etc.)</a:t>
            </a:r>
          </a:p>
          <a:p>
            <a:endParaRPr lang="en-US" dirty="0"/>
          </a:p>
        </p:txBody>
      </p:sp>
    </p:spTree>
    <p:extLst>
      <p:ext uri="{BB962C8B-B14F-4D97-AF65-F5344CB8AC3E}">
        <p14:creationId xmlns:p14="http://schemas.microsoft.com/office/powerpoint/2010/main" val="194929857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297860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dirty="0" smtClean="0"/>
              <a:t>Action items are what need to happen in order to achieve the goals.</a:t>
            </a:r>
          </a:p>
          <a:p>
            <a:r>
              <a:rPr lang="en-US" dirty="0" smtClean="0"/>
              <a:t>These are the “steps” that support goal statements.</a:t>
            </a:r>
          </a:p>
          <a:p>
            <a:pPr marL="0" indent="0">
              <a:buNone/>
            </a:pPr>
            <a:endParaRPr lang="en-US" dirty="0"/>
          </a:p>
        </p:txBody>
      </p:sp>
    </p:spTree>
    <p:extLst>
      <p:ext uri="{BB962C8B-B14F-4D97-AF65-F5344CB8AC3E}">
        <p14:creationId xmlns:p14="http://schemas.microsoft.com/office/powerpoint/2010/main" val="246753283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Analogy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Goal = “I will have a reliable car for my day to day transportation needs”</a:t>
            </a:r>
          </a:p>
          <a:p>
            <a:r>
              <a:rPr lang="en-US" dirty="0" smtClean="0"/>
              <a:t>Actions…</a:t>
            </a:r>
          </a:p>
          <a:p>
            <a:pPr lvl="1"/>
            <a:r>
              <a:rPr lang="en-US" dirty="0" smtClean="0"/>
              <a:t>Research and describe “my day to day transportation needs”</a:t>
            </a:r>
          </a:p>
          <a:p>
            <a:pPr lvl="1"/>
            <a:r>
              <a:rPr lang="en-US" dirty="0" smtClean="0"/>
              <a:t>Research car reviews</a:t>
            </a:r>
          </a:p>
          <a:p>
            <a:pPr lvl="1"/>
            <a:r>
              <a:rPr lang="en-US" dirty="0" smtClean="0"/>
              <a:t>Mesh reviews with needs and develop a range of cars to choose from</a:t>
            </a:r>
          </a:p>
          <a:p>
            <a:pPr lvl="1"/>
            <a:r>
              <a:rPr lang="en-US" dirty="0" smtClean="0"/>
              <a:t>Investigate and secure funding</a:t>
            </a:r>
          </a:p>
          <a:p>
            <a:pPr lvl="1"/>
            <a:r>
              <a:rPr lang="en-US" dirty="0" smtClean="0"/>
              <a:t>Filter car selection by the results of the funding investigation</a:t>
            </a:r>
          </a:p>
          <a:p>
            <a:pPr lvl="1"/>
            <a:r>
              <a:rPr lang="en-US" dirty="0" smtClean="0"/>
              <a:t>Go car shopping</a:t>
            </a:r>
          </a:p>
          <a:p>
            <a:pPr lvl="1"/>
            <a:r>
              <a:rPr lang="en-US" dirty="0" smtClean="0"/>
              <a:t>Buy car</a:t>
            </a:r>
          </a:p>
          <a:p>
            <a:pPr lvl="1"/>
            <a:r>
              <a:rPr lang="en-US" dirty="0" smtClean="0"/>
              <a:t>Use car</a:t>
            </a:r>
          </a:p>
          <a:p>
            <a:pPr lvl="1"/>
            <a:r>
              <a:rPr lang="en-US" dirty="0" smtClean="0"/>
              <a:t>Maintain car</a:t>
            </a:r>
          </a:p>
          <a:p>
            <a:pPr lvl="1"/>
            <a:r>
              <a:rPr lang="en-US" dirty="0" smtClean="0"/>
              <a:t>Monitor car performance (and other factors such as my needs and finances) so that I know when it’s time to buy a replacement car</a:t>
            </a:r>
          </a:p>
          <a:p>
            <a:pPr lvl="1"/>
            <a:endParaRPr lang="en-US" dirty="0"/>
          </a:p>
        </p:txBody>
      </p:sp>
    </p:spTree>
    <p:extLst>
      <p:ext uri="{BB962C8B-B14F-4D97-AF65-F5344CB8AC3E}">
        <p14:creationId xmlns:p14="http://schemas.microsoft.com/office/powerpoint/2010/main" val="421009200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a:t>
            </a:r>
            <a:endParaRPr lang="en-US" dirty="0"/>
          </a:p>
        </p:txBody>
      </p:sp>
      <p:pic>
        <p:nvPicPr>
          <p:cNvPr id="4" name="Content Placeholder 3" descr="aptemp.tiff"/>
          <p:cNvPicPr>
            <a:picLocks noGrp="1" noChangeAspect="1"/>
          </p:cNvPicPr>
          <p:nvPr>
            <p:ph idx="1"/>
          </p:nvPr>
        </p:nvPicPr>
        <p:blipFill>
          <a:blip r:embed="rId3">
            <a:extLst>
              <a:ext uri="{28A0092B-C50C-407E-A947-70E740481C1C}">
                <a14:useLocalDpi xmlns:a14="http://schemas.microsoft.com/office/drawing/2010/main" val="0"/>
              </a:ext>
            </a:extLst>
          </a:blip>
          <a:srcRect t="-21584" b="-21584"/>
          <a:stretch>
            <a:fillRect/>
          </a:stretch>
        </p:blipFill>
        <p:spPr/>
      </p:pic>
    </p:spTree>
    <p:extLst>
      <p:ext uri="{BB962C8B-B14F-4D97-AF65-F5344CB8AC3E}">
        <p14:creationId xmlns:p14="http://schemas.microsoft.com/office/powerpoint/2010/main" val="239934971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A theme">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 theme.thmx</Template>
  <TotalTime>1857</TotalTime>
  <Words>1206</Words>
  <Application>Microsoft Macintosh PowerPoint</Application>
  <PresentationFormat>On-screen Show (4:3)</PresentationFormat>
  <Paragraphs>111</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 theme</vt:lpstr>
      <vt:lpstr>Brewster Central School District</vt:lpstr>
      <vt:lpstr>Goals Should Be…</vt:lpstr>
      <vt:lpstr>Student Skills</vt:lpstr>
      <vt:lpstr>Teacher Skills and Pedagogy</vt:lpstr>
      <vt:lpstr>District Supports</vt:lpstr>
      <vt:lpstr>PowerPoint Presentation</vt:lpstr>
      <vt:lpstr>Actions</vt:lpstr>
      <vt:lpstr>An Analogy</vt:lpstr>
      <vt:lpstr>Template</vt:lpstr>
      <vt:lpstr>PowerPoint Presentation</vt:lpstr>
      <vt:lpstr>Other Components</vt:lpstr>
      <vt:lpstr>Next Steps</vt:lpstr>
    </vt:vector>
  </TitlesOfParts>
  <Company>Sun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Sun</dc:creator>
  <cp:lastModifiedBy>Jeff Sun</cp:lastModifiedBy>
  <cp:revision>18</cp:revision>
  <dcterms:created xsi:type="dcterms:W3CDTF">2014-08-06T10:44:17Z</dcterms:created>
  <dcterms:modified xsi:type="dcterms:W3CDTF">2014-08-07T21:44:20Z</dcterms:modified>
</cp:coreProperties>
</file>